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3" r:id="rId8"/>
    <p:sldId id="259" r:id="rId9"/>
    <p:sldId id="267" r:id="rId10"/>
    <p:sldId id="268" r:id="rId11"/>
    <p:sldId id="264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-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1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1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75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37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78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19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4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99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67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063-2B8C-4F7D-9C5C-DB5AB1732C3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1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BF063-2B8C-4F7D-9C5C-DB5AB1732C30}" type="datetimeFigureOut">
              <a:rPr lang="pt-BR" smtClean="0"/>
              <a:t>11/02/2026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181741" y="168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3C0AA-9F5E-4E33-A13B-8BB6217A60A3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2"/>
          <p:cNvSpPr/>
          <p:nvPr userDrawn="1"/>
        </p:nvSpPr>
        <p:spPr>
          <a:xfrm>
            <a:off x="0" y="4593145"/>
            <a:ext cx="12192000" cy="4567809"/>
          </a:xfrm>
          <a:custGeom>
            <a:avLst/>
            <a:gdLst/>
            <a:ahLst/>
            <a:cxnLst/>
            <a:rect l="l" t="t" r="r" b="b"/>
            <a:pathLst>
              <a:path w="18890495" h="7178388">
                <a:moveTo>
                  <a:pt x="0" y="0"/>
                </a:moveTo>
                <a:lnTo>
                  <a:pt x="18890495" y="0"/>
                </a:lnTo>
                <a:lnTo>
                  <a:pt x="18890495" y="7178388"/>
                </a:lnTo>
                <a:lnTo>
                  <a:pt x="0" y="717838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7" name="Freeform 2"/>
          <p:cNvSpPr/>
          <p:nvPr userDrawn="1"/>
        </p:nvSpPr>
        <p:spPr>
          <a:xfrm rot="-10800000" flipH="1">
            <a:off x="8983862" y="4574095"/>
            <a:ext cx="3874888" cy="2339024"/>
          </a:xfrm>
          <a:custGeom>
            <a:avLst/>
            <a:gdLst/>
            <a:ahLst/>
            <a:cxnLst/>
            <a:rect l="l" t="t" r="r" b="b"/>
            <a:pathLst>
              <a:path w="4413971" h="2664434">
                <a:moveTo>
                  <a:pt x="4413972" y="0"/>
                </a:moveTo>
                <a:lnTo>
                  <a:pt x="0" y="0"/>
                </a:lnTo>
                <a:lnTo>
                  <a:pt x="0" y="2664434"/>
                </a:lnTo>
                <a:lnTo>
                  <a:pt x="4413972" y="2664434"/>
                </a:lnTo>
                <a:lnTo>
                  <a:pt x="441397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/>
          <p:cNvSpPr/>
          <p:nvPr userDrawn="1"/>
        </p:nvSpPr>
        <p:spPr>
          <a:xfrm rot="-10800000" flipH="1">
            <a:off x="8882765" y="4647682"/>
            <a:ext cx="3752979" cy="2265435"/>
          </a:xfrm>
          <a:custGeom>
            <a:avLst/>
            <a:gdLst/>
            <a:ahLst/>
            <a:cxnLst/>
            <a:rect l="l" t="t" r="r" b="b"/>
            <a:pathLst>
              <a:path w="4275102" h="2580607">
                <a:moveTo>
                  <a:pt x="4275102" y="0"/>
                </a:moveTo>
                <a:lnTo>
                  <a:pt x="0" y="0"/>
                </a:lnTo>
                <a:lnTo>
                  <a:pt x="0" y="2580607"/>
                </a:lnTo>
                <a:lnTo>
                  <a:pt x="4275102" y="2580607"/>
                </a:lnTo>
                <a:lnTo>
                  <a:pt x="4275102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4"/>
          <p:cNvGrpSpPr/>
          <p:nvPr userDrawn="1"/>
        </p:nvGrpSpPr>
        <p:grpSpPr>
          <a:xfrm>
            <a:off x="9370841" y="4986462"/>
            <a:ext cx="2896046" cy="1464688"/>
            <a:chOff x="0" y="-15717"/>
            <a:chExt cx="4398601" cy="2224611"/>
          </a:xfrm>
        </p:grpSpPr>
        <p:grpSp>
          <p:nvGrpSpPr>
            <p:cNvPr id="10" name="Group 5"/>
            <p:cNvGrpSpPr/>
            <p:nvPr/>
          </p:nvGrpSpPr>
          <p:grpSpPr>
            <a:xfrm>
              <a:off x="0" y="-15717"/>
              <a:ext cx="2767331" cy="346218"/>
              <a:chOff x="0" y="-9525"/>
              <a:chExt cx="1677105" cy="209821"/>
            </a:xfrm>
          </p:grpSpPr>
          <p:sp>
            <p:nvSpPr>
              <p:cNvPr id="13" name="Freeform 6"/>
              <p:cNvSpPr/>
              <p:nvPr/>
            </p:nvSpPr>
            <p:spPr>
              <a:xfrm>
                <a:off x="0" y="0"/>
                <a:ext cx="1677105" cy="200296"/>
              </a:xfrm>
              <a:custGeom>
                <a:avLst/>
                <a:gdLst/>
                <a:ahLst/>
                <a:cxnLst/>
                <a:rect l="l" t="t" r="r" b="b"/>
                <a:pathLst>
                  <a:path w="1677105" h="200296">
                    <a:moveTo>
                      <a:pt x="0" y="0"/>
                    </a:moveTo>
                    <a:lnTo>
                      <a:pt x="1677105" y="0"/>
                    </a:lnTo>
                    <a:lnTo>
                      <a:pt x="1677105" y="200296"/>
                    </a:lnTo>
                    <a:lnTo>
                      <a:pt x="0" y="2002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</p:sp>
          <p:sp>
            <p:nvSpPr>
              <p:cNvPr id="14" name="TextBox 7"/>
              <p:cNvSpPr txBox="1"/>
              <p:nvPr/>
            </p:nvSpPr>
            <p:spPr>
              <a:xfrm>
                <a:off x="0" y="-9525"/>
                <a:ext cx="1677105" cy="209821"/>
              </a:xfrm>
              <a:prstGeom prst="rect">
                <a:avLst/>
              </a:prstGeom>
            </p:spPr>
            <p:txBody>
              <a:bodyPr lIns="15875" tIns="15875" rIns="15875" bIns="15875" rtlCol="0" anchor="ctr"/>
              <a:lstStyle/>
              <a:p>
                <a:pPr algn="ctr">
                  <a:lnSpc>
                    <a:spcPts val="831"/>
                  </a:lnSpc>
                </a:pPr>
                <a:endParaRPr/>
              </a:p>
            </p:txBody>
          </p:sp>
        </p:grpSp>
        <p:sp>
          <p:nvSpPr>
            <p:cNvPr id="11" name="TextBox 8"/>
            <p:cNvSpPr txBox="1"/>
            <p:nvPr/>
          </p:nvSpPr>
          <p:spPr>
            <a:xfrm>
              <a:off x="0" y="302251"/>
              <a:ext cx="4398601" cy="1906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414"/>
                </a:lnSpc>
              </a:pPr>
              <a:r>
                <a:rPr lang="en-US" sz="5361" b="1" spc="-332" dirty="0" err="1" smtClean="0">
                  <a:solidFill>
                    <a:srgbClr val="FFFFF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Reforma</a:t>
              </a:r>
              <a:endParaRPr lang="en-US" sz="5361" b="1" spc="-332" dirty="0" smtClean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endParaRPr>
            </a:p>
            <a:p>
              <a:pPr algn="just">
                <a:lnSpc>
                  <a:spcPts val="5414"/>
                </a:lnSpc>
              </a:pPr>
              <a:r>
                <a:rPr lang="en-US" sz="5361" b="1" spc="-332" dirty="0" err="1" smtClean="0">
                  <a:solidFill>
                    <a:srgbClr val="FFFFFF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Tributária</a:t>
              </a:r>
              <a:endParaRPr lang="en-US" sz="5361" b="1" spc="-332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57927" y="53792"/>
              <a:ext cx="2651477" cy="253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01"/>
                </a:lnSpc>
              </a:pPr>
              <a:r>
                <a:rPr lang="en-US" sz="1200" dirty="0" smtClean="0">
                  <a:solidFill>
                    <a:srgbClr val="FFFF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DIALOGANDO SOBRE A  </a:t>
              </a:r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</p:grp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449" y="-33018"/>
            <a:ext cx="2271552" cy="8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gibs.gov.br/declaracao-de-regimes-especificos-de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Google Shape;5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7;p1"/>
          <p:cNvSpPr txBox="1"/>
          <p:nvPr/>
        </p:nvSpPr>
        <p:spPr>
          <a:xfrm>
            <a:off x="760602" y="1751800"/>
            <a:ext cx="10514201" cy="2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267"/>
              </a:spcBef>
              <a:spcAft>
                <a:spcPts val="267"/>
              </a:spcAft>
              <a:buClr>
                <a:srgbClr val="000000"/>
              </a:buClr>
              <a:buSzPts val="4800"/>
            </a:pPr>
            <a:r>
              <a:rPr lang="pt-BR" sz="4000" b="1" dirty="0">
                <a:solidFill>
                  <a:srgbClr val="FFFFFF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Pagamentos e Recebimentos: </a:t>
            </a:r>
            <a:r>
              <a:rPr lang="pt-BR" sz="4000" b="1" dirty="0" smtClean="0">
                <a:solidFill>
                  <a:srgbClr val="FFFFFF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Apuração, da </a:t>
            </a:r>
            <a:r>
              <a:rPr lang="pt-BR" sz="4000" b="1" dirty="0">
                <a:solidFill>
                  <a:srgbClr val="FFFFFF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Extinção dos débitos ao </a:t>
            </a:r>
            <a:r>
              <a:rPr lang="pt-BR" sz="4000" b="1" dirty="0" smtClean="0">
                <a:solidFill>
                  <a:srgbClr val="FFFFFF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Ressarcimento</a:t>
            </a:r>
            <a:endParaRPr sz="4000" b="1" dirty="0">
              <a:solidFill>
                <a:srgbClr val="FFFFFF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6" name="Google Shape;58;p1"/>
          <p:cNvSpPr/>
          <p:nvPr/>
        </p:nvSpPr>
        <p:spPr>
          <a:xfrm>
            <a:off x="2594800" y="3925067"/>
            <a:ext cx="7322400" cy="1370400"/>
          </a:xfrm>
          <a:prstGeom prst="roundRect">
            <a:avLst>
              <a:gd name="adj" fmla="val 16667"/>
            </a:avLst>
          </a:prstGeom>
          <a:solidFill>
            <a:srgbClr val="F9E8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0;p1"/>
          <p:cNvSpPr/>
          <p:nvPr/>
        </p:nvSpPr>
        <p:spPr>
          <a:xfrm>
            <a:off x="9013067" y="3803333"/>
            <a:ext cx="2435200" cy="243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61;p1"/>
          <p:cNvPicPr preferRelativeResize="0"/>
          <p:nvPr/>
        </p:nvPicPr>
        <p:blipFill rotWithShape="1">
          <a:blip r:embed="rId3">
            <a:alphaModFix/>
          </a:blip>
          <a:srcRect t="13368" b="13375"/>
          <a:stretch/>
        </p:blipFill>
        <p:spPr>
          <a:xfrm>
            <a:off x="9104267" y="3920741"/>
            <a:ext cx="2252800" cy="220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Google Shape;59;p1"/>
          <p:cNvSpPr txBox="1"/>
          <p:nvPr/>
        </p:nvSpPr>
        <p:spPr>
          <a:xfrm>
            <a:off x="2848467" y="3836200"/>
            <a:ext cx="6700400" cy="1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pt-BR" sz="3200" b="1" dirty="0">
                <a:solidFill>
                  <a:srgbClr val="11397E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Bruno Carvalho</a:t>
            </a:r>
          </a:p>
          <a:p>
            <a:pPr algn="ctr">
              <a:buClr>
                <a:srgbClr val="000000"/>
              </a:buClr>
              <a:buSzPts val="2400"/>
            </a:pPr>
            <a:r>
              <a:rPr lang="pt-BR" sz="2000" b="1" dirty="0">
                <a:solidFill>
                  <a:srgbClr val="11397E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Auditor Fiscal da Fazenda Estadual</a:t>
            </a:r>
            <a:endParaRPr sz="2000" b="1" dirty="0">
              <a:solidFill>
                <a:srgbClr val="11397E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pt-BR" sz="2000" dirty="0">
                <a:solidFill>
                  <a:srgbClr val="11397E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Coordenador do GT de Reforma Tributária do Estado</a:t>
            </a:r>
            <a:endParaRPr sz="2000" dirty="0">
              <a:solidFill>
                <a:srgbClr val="11397E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  <p:extLst>
      <p:ext uri="{BB962C8B-B14F-4D97-AF65-F5344CB8AC3E}">
        <p14:creationId xmlns:p14="http://schemas.microsoft.com/office/powerpoint/2010/main" val="32080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 Corrente por Documento Fiscal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53" y="1690688"/>
            <a:ext cx="1238250" cy="45910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558" y="1690688"/>
            <a:ext cx="3067050" cy="3448050"/>
          </a:xfrm>
          <a:prstGeom prst="rect">
            <a:avLst/>
          </a:prstGeom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312653" y="1299714"/>
            <a:ext cx="1864743" cy="468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Entradas</a:t>
            </a:r>
            <a:endParaRPr lang="pt-BR" dirty="0" smtClean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096000" y="1250696"/>
            <a:ext cx="1864743" cy="468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Saídas</a:t>
            </a:r>
          </a:p>
        </p:txBody>
      </p:sp>
      <p:sp>
        <p:nvSpPr>
          <p:cNvPr id="16" name="Elipse 15"/>
          <p:cNvSpPr/>
          <p:nvPr/>
        </p:nvSpPr>
        <p:spPr>
          <a:xfrm>
            <a:off x="2122098" y="5336876"/>
            <a:ext cx="534838" cy="27604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7821283" y="2288830"/>
            <a:ext cx="534838" cy="27604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6878127" y="4054415"/>
            <a:ext cx="1739661" cy="119044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940279" y="4741653"/>
            <a:ext cx="1880559" cy="132271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3466381" y="5243589"/>
            <a:ext cx="110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Split Pago</a:t>
            </a:r>
            <a:endParaRPr lang="pt-BR" dirty="0"/>
          </a:p>
        </p:txBody>
      </p:sp>
      <p:cxnSp>
        <p:nvCxnSpPr>
          <p:cNvPr id="42" name="Conector de Seta Reta 41"/>
          <p:cNvCxnSpPr/>
          <p:nvPr/>
        </p:nvCxnSpPr>
        <p:spPr>
          <a:xfrm flipH="1">
            <a:off x="2656936" y="5472022"/>
            <a:ext cx="854015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>
            <a:stCxn id="41" idx="3"/>
            <a:endCxn id="20" idx="3"/>
          </p:cNvCxnSpPr>
          <p:nvPr/>
        </p:nvCxnSpPr>
        <p:spPr>
          <a:xfrm flipV="1">
            <a:off x="4567836" y="2524449"/>
            <a:ext cx="3331772" cy="290380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6327923" y="5141412"/>
            <a:ext cx="220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Split </a:t>
            </a:r>
            <a:r>
              <a:rPr lang="pt-BR" dirty="0" err="1" smtClean="0"/>
              <a:t>Payment</a:t>
            </a:r>
            <a:r>
              <a:rPr lang="pt-BR" dirty="0" smtClean="0"/>
              <a:t> em 10x</a:t>
            </a:r>
            <a:endParaRPr lang="pt-BR" dirty="0"/>
          </a:p>
        </p:txBody>
      </p:sp>
      <p:cxnSp>
        <p:nvCxnSpPr>
          <p:cNvPr id="53" name="Conector de Seta Reta 52"/>
          <p:cNvCxnSpPr>
            <a:stCxn id="52" idx="1"/>
            <a:endCxn id="55" idx="6"/>
          </p:cNvCxnSpPr>
          <p:nvPr/>
        </p:nvCxnSpPr>
        <p:spPr>
          <a:xfrm flipH="1">
            <a:off x="8319448" y="4467697"/>
            <a:ext cx="400459" cy="22951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7784610" y="4559193"/>
            <a:ext cx="534838" cy="27604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/>
          <p:cNvSpPr txBox="1"/>
          <p:nvPr/>
        </p:nvSpPr>
        <p:spPr>
          <a:xfrm>
            <a:off x="9368287" y="2426852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Apuração Final:</a:t>
            </a:r>
          </a:p>
          <a:p>
            <a:r>
              <a:rPr lang="pt-BR" dirty="0" smtClean="0"/>
              <a:t>400+600 = 1000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980179" y="4417694"/>
            <a:ext cx="209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Split </a:t>
            </a:r>
            <a:r>
              <a:rPr lang="pt-BR" dirty="0" err="1" smtClean="0"/>
              <a:t>Payment</a:t>
            </a:r>
            <a:r>
              <a:rPr lang="pt-BR" dirty="0" smtClean="0"/>
              <a:t> em 2x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1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Ressarcimentos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554603"/>
              </p:ext>
            </p:extLst>
          </p:nvPr>
        </p:nvGraphicFramePr>
        <p:xfrm>
          <a:off x="600456" y="1404239"/>
          <a:ext cx="10515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592">
                  <a:extLst>
                    <a:ext uri="{9D8B030D-6E8A-4147-A177-3AD203B41FA5}">
                      <a16:colId xmlns:a16="http://schemas.microsoft.com/office/drawing/2014/main" val="659265240"/>
                    </a:ext>
                  </a:extLst>
                </a:gridCol>
                <a:gridCol w="2450592">
                  <a:extLst>
                    <a:ext uri="{9D8B030D-6E8A-4147-A177-3AD203B41FA5}">
                      <a16:colId xmlns:a16="http://schemas.microsoft.com/office/drawing/2014/main" val="2991073229"/>
                    </a:ext>
                  </a:extLst>
                </a:gridCol>
                <a:gridCol w="2566416">
                  <a:extLst>
                    <a:ext uri="{9D8B030D-6E8A-4147-A177-3AD203B41FA5}">
                      <a16:colId xmlns:a16="http://schemas.microsoft.com/office/drawing/2014/main" val="1974548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Tipo de</a:t>
                      </a:r>
                      <a:r>
                        <a:rPr lang="pt-BR" baseline="0" dirty="0" smtClean="0"/>
                        <a:t> Ressarcimento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Prazo Processamento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Base Legal</a:t>
                      </a:r>
                      <a:r>
                        <a:rPr lang="pt-BR" baseline="0" dirty="0" smtClean="0"/>
                        <a:t> LC 214/25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931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Split </a:t>
                      </a:r>
                      <a:r>
                        <a:rPr lang="pt-BR" dirty="0" err="1" smtClean="0"/>
                        <a:t>Payment</a:t>
                      </a:r>
                      <a:r>
                        <a:rPr lang="pt-BR" dirty="0" smtClean="0"/>
                        <a:t> a maior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 dias úteis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Art. 32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2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Pagamento Antecipado</a:t>
                      </a:r>
                      <a:r>
                        <a:rPr lang="pt-BR" baseline="0" dirty="0" smtClean="0"/>
                        <a:t> a maior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 dias úteis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Art. 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69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Contribuinte classificado como bom contribuinte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 dias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Art. 39, I e </a:t>
                      </a:r>
                      <a:r>
                        <a:rPr lang="pt-BR" dirty="0" err="1" smtClean="0"/>
                        <a:t>Art</a:t>
                      </a:r>
                      <a:r>
                        <a:rPr lang="pt-BR" dirty="0" smtClean="0"/>
                        <a:t> 40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Contribuinte não classificado como bom contribuinte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60 dias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Art. 39, II </a:t>
                      </a:r>
                      <a:r>
                        <a:rPr lang="pt-BR" dirty="0" smtClean="0"/>
                        <a:t>e </a:t>
                      </a:r>
                      <a:r>
                        <a:rPr lang="pt-BR" dirty="0" err="1" smtClean="0"/>
                        <a:t>Art</a:t>
                      </a:r>
                      <a:r>
                        <a:rPr lang="pt-BR" dirty="0" smtClean="0"/>
                        <a:t> 40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6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Pedidos superiores a 150% do</a:t>
                      </a:r>
                      <a:r>
                        <a:rPr lang="pt-BR" baseline="0" dirty="0" smtClean="0"/>
                        <a:t> saldo devedor médio de CBS/IBS e não </a:t>
                      </a:r>
                      <a:r>
                        <a:rPr lang="pt-BR" dirty="0" smtClean="0"/>
                        <a:t>referente a ativo imobilizado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180 dias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Art</a:t>
                      </a:r>
                      <a:r>
                        <a:rPr lang="pt-BR" dirty="0" smtClean="0"/>
                        <a:t> 39, III </a:t>
                      </a:r>
                      <a:r>
                        <a:rPr lang="pt-BR" dirty="0" smtClean="0"/>
                        <a:t>e </a:t>
                      </a:r>
                      <a:r>
                        <a:rPr lang="pt-BR" dirty="0" err="1" smtClean="0"/>
                        <a:t>Art</a:t>
                      </a:r>
                      <a:r>
                        <a:rPr lang="pt-BR" dirty="0" smtClean="0"/>
                        <a:t> 40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94018"/>
                  </a:ext>
                </a:extLst>
              </a:tr>
            </a:tbl>
          </a:graphicData>
        </a:graphic>
      </p:graphicFrame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6720" y="3898519"/>
            <a:ext cx="10515600" cy="429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Ressarcimento SEMPRE mediante pedido do contribuinte!</a:t>
            </a:r>
          </a:p>
          <a:p>
            <a:r>
              <a:rPr lang="pt-BR" dirty="0" smtClean="0"/>
              <a:t>Vedado transferência de créditos entre contribuintes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669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78634"/>
            <a:ext cx="10515600" cy="4598329"/>
          </a:xfrm>
        </p:spPr>
        <p:txBody>
          <a:bodyPr/>
          <a:lstStyle/>
          <a:p>
            <a:r>
              <a:rPr lang="pt-BR" dirty="0" smtClean="0"/>
              <a:t>Atenção para transição com obrigações de ICMS/ISS coexistindo com CBS/IBS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76" y="2292252"/>
            <a:ext cx="6071169" cy="37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78634"/>
            <a:ext cx="10515600" cy="4598329"/>
          </a:xfrm>
        </p:spPr>
        <p:txBody>
          <a:bodyPr>
            <a:normAutofit/>
          </a:bodyPr>
          <a:lstStyle/>
          <a:p>
            <a:r>
              <a:rPr lang="pt-BR" dirty="0" smtClean="0"/>
              <a:t>Apuração</a:t>
            </a:r>
          </a:p>
          <a:p>
            <a:pPr lvl="1"/>
            <a:r>
              <a:rPr lang="pt-BR" dirty="0" smtClean="0"/>
              <a:t>Conceito Apuração Assistida</a:t>
            </a:r>
          </a:p>
          <a:p>
            <a:pPr lvl="1"/>
            <a:r>
              <a:rPr lang="pt-BR" dirty="0" smtClean="0"/>
              <a:t>Noções da DERE</a:t>
            </a:r>
          </a:p>
          <a:p>
            <a:r>
              <a:rPr lang="pt-BR" dirty="0" smtClean="0"/>
              <a:t>Extinção dos Débitos</a:t>
            </a:r>
          </a:p>
          <a:p>
            <a:pPr lvl="1"/>
            <a:r>
              <a:rPr lang="pt-BR" dirty="0" smtClean="0"/>
              <a:t>Regime de Créditos</a:t>
            </a:r>
          </a:p>
          <a:p>
            <a:pPr lvl="1"/>
            <a:r>
              <a:rPr lang="pt-BR" dirty="0" smtClean="0"/>
              <a:t>Formas de Pagamento</a:t>
            </a:r>
          </a:p>
          <a:p>
            <a:pPr lvl="1"/>
            <a:r>
              <a:rPr lang="pt-BR" dirty="0" smtClean="0"/>
              <a:t>Split </a:t>
            </a:r>
            <a:r>
              <a:rPr lang="pt-BR" dirty="0" err="1" smtClean="0"/>
              <a:t>Payment</a:t>
            </a:r>
            <a:endParaRPr lang="pt-BR" dirty="0" smtClean="0"/>
          </a:p>
          <a:p>
            <a:pPr lvl="1"/>
            <a:r>
              <a:rPr lang="pt-BR" dirty="0"/>
              <a:t>Conta Corrente por </a:t>
            </a:r>
            <a:r>
              <a:rPr lang="pt-BR" dirty="0" smtClean="0"/>
              <a:t>documento</a:t>
            </a:r>
          </a:p>
          <a:p>
            <a:r>
              <a:rPr lang="pt-BR" dirty="0" smtClean="0"/>
              <a:t>Ressarcimentos</a:t>
            </a:r>
          </a:p>
          <a:p>
            <a:pPr lvl="1"/>
            <a:r>
              <a:rPr lang="pt-BR" dirty="0" smtClean="0"/>
              <a:t>Formas e Prazos</a:t>
            </a:r>
          </a:p>
        </p:txBody>
      </p:sp>
    </p:spTree>
    <p:extLst>
      <p:ext uri="{BB962C8B-B14F-4D97-AF65-F5344CB8AC3E}">
        <p14:creationId xmlns:p14="http://schemas.microsoft.com/office/powerpoint/2010/main" val="10059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Apuração Assistida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838200" y="1299413"/>
            <a:ext cx="5181600" cy="4351338"/>
          </a:xfrm>
        </p:spPr>
        <p:txBody>
          <a:bodyPr/>
          <a:lstStyle/>
          <a:p>
            <a:r>
              <a:rPr lang="pt-BR" dirty="0" smtClean="0"/>
              <a:t>ICMS/ISS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172200" y="1299413"/>
            <a:ext cx="5181600" cy="4351338"/>
          </a:xfrm>
        </p:spPr>
        <p:txBody>
          <a:bodyPr/>
          <a:lstStyle/>
          <a:p>
            <a:r>
              <a:rPr lang="pt-BR" dirty="0" smtClean="0"/>
              <a:t>CBS/IBS</a:t>
            </a:r>
            <a:endParaRPr lang="pt-BR" dirty="0"/>
          </a:p>
        </p:txBody>
      </p:sp>
      <p:sp>
        <p:nvSpPr>
          <p:cNvPr id="6" name="Fluxograma: Processo 5"/>
          <p:cNvSpPr/>
          <p:nvPr/>
        </p:nvSpPr>
        <p:spPr>
          <a:xfrm>
            <a:off x="1285335" y="1889183"/>
            <a:ext cx="1274649" cy="854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Documento Fiscal</a:t>
            </a:r>
            <a:endParaRPr lang="pt-BR" dirty="0"/>
          </a:p>
        </p:txBody>
      </p:sp>
      <p:sp>
        <p:nvSpPr>
          <p:cNvPr id="9" name="Fluxograma: Processo 8"/>
          <p:cNvSpPr/>
          <p:nvPr/>
        </p:nvSpPr>
        <p:spPr>
          <a:xfrm>
            <a:off x="3652567" y="1889183"/>
            <a:ext cx="1274649" cy="854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Apuração</a:t>
            </a:r>
            <a:endParaRPr lang="pt-BR" dirty="0"/>
          </a:p>
        </p:txBody>
      </p:sp>
      <p:sp>
        <p:nvSpPr>
          <p:cNvPr id="10" name="Fluxograma: Processo 9"/>
          <p:cNvSpPr/>
          <p:nvPr/>
        </p:nvSpPr>
        <p:spPr>
          <a:xfrm>
            <a:off x="1288928" y="3640422"/>
            <a:ext cx="1274649" cy="854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Débito</a:t>
            </a:r>
            <a:endParaRPr lang="pt-BR" dirty="0"/>
          </a:p>
        </p:txBody>
      </p:sp>
      <p:sp>
        <p:nvSpPr>
          <p:cNvPr id="11" name="Fluxograma: Processo 10"/>
          <p:cNvSpPr/>
          <p:nvPr/>
        </p:nvSpPr>
        <p:spPr>
          <a:xfrm>
            <a:off x="3652566" y="3640421"/>
            <a:ext cx="1274649" cy="854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Pagamento</a:t>
            </a:r>
            <a:endParaRPr lang="pt-BR" dirty="0"/>
          </a:p>
        </p:txBody>
      </p:sp>
      <p:cxnSp>
        <p:nvCxnSpPr>
          <p:cNvPr id="13" name="Conector de Seta Reta 12"/>
          <p:cNvCxnSpPr>
            <a:stCxn id="6" idx="3"/>
            <a:endCxn id="9" idx="1"/>
          </p:cNvCxnSpPr>
          <p:nvPr/>
        </p:nvCxnSpPr>
        <p:spPr>
          <a:xfrm>
            <a:off x="2559984" y="2316191"/>
            <a:ext cx="1092583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0" idx="3"/>
            <a:endCxn id="11" idx="1"/>
          </p:cNvCxnSpPr>
          <p:nvPr/>
        </p:nvCxnSpPr>
        <p:spPr>
          <a:xfrm flipV="1">
            <a:off x="2563577" y="4067429"/>
            <a:ext cx="1088989" cy="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>
            <a:stCxn id="9" idx="2"/>
            <a:endCxn id="10" idx="0"/>
          </p:cNvCxnSpPr>
          <p:nvPr/>
        </p:nvCxnSpPr>
        <p:spPr>
          <a:xfrm rot="5400000">
            <a:off x="2659461" y="2009991"/>
            <a:ext cx="897224" cy="2363639"/>
          </a:xfrm>
          <a:prstGeom prst="bentConnector3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xograma: Processo 26"/>
          <p:cNvSpPr/>
          <p:nvPr/>
        </p:nvSpPr>
        <p:spPr>
          <a:xfrm>
            <a:off x="6172200" y="1889182"/>
            <a:ext cx="1274649" cy="854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Documento Fiscal</a:t>
            </a:r>
            <a:endParaRPr lang="pt-BR" dirty="0"/>
          </a:p>
        </p:txBody>
      </p:sp>
      <p:sp>
        <p:nvSpPr>
          <p:cNvPr id="28" name="Fluxograma: Processo 27"/>
          <p:cNvSpPr/>
          <p:nvPr/>
        </p:nvSpPr>
        <p:spPr>
          <a:xfrm>
            <a:off x="8247054" y="1887932"/>
            <a:ext cx="1274649" cy="854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Apuração</a:t>
            </a:r>
            <a:endParaRPr lang="pt-BR" dirty="0"/>
          </a:p>
        </p:txBody>
      </p:sp>
      <p:sp>
        <p:nvSpPr>
          <p:cNvPr id="29" name="Fluxograma: Processo 28"/>
          <p:cNvSpPr/>
          <p:nvPr/>
        </p:nvSpPr>
        <p:spPr>
          <a:xfrm>
            <a:off x="6175793" y="3640421"/>
            <a:ext cx="1274649" cy="854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Débito</a:t>
            </a:r>
            <a:endParaRPr lang="pt-BR" dirty="0"/>
          </a:p>
        </p:txBody>
      </p:sp>
      <p:sp>
        <p:nvSpPr>
          <p:cNvPr id="30" name="Fluxograma: Processo 29"/>
          <p:cNvSpPr/>
          <p:nvPr/>
        </p:nvSpPr>
        <p:spPr>
          <a:xfrm>
            <a:off x="8247055" y="3636098"/>
            <a:ext cx="1274649" cy="854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Extinção</a:t>
            </a:r>
            <a:endParaRPr lang="pt-BR" dirty="0"/>
          </a:p>
        </p:txBody>
      </p:sp>
      <p:cxnSp>
        <p:nvCxnSpPr>
          <p:cNvPr id="31" name="Conector de Seta Reta 30"/>
          <p:cNvCxnSpPr>
            <a:stCxn id="27" idx="2"/>
            <a:endCxn id="29" idx="0"/>
          </p:cNvCxnSpPr>
          <p:nvPr/>
        </p:nvCxnSpPr>
        <p:spPr>
          <a:xfrm>
            <a:off x="6809525" y="2743197"/>
            <a:ext cx="3593" cy="89722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29" idx="3"/>
            <a:endCxn id="30" idx="1"/>
          </p:cNvCxnSpPr>
          <p:nvPr/>
        </p:nvCxnSpPr>
        <p:spPr>
          <a:xfrm flipV="1">
            <a:off x="7450442" y="4063106"/>
            <a:ext cx="796613" cy="4323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28" idx="3"/>
            <a:endCxn id="40" idx="1"/>
          </p:cNvCxnSpPr>
          <p:nvPr/>
        </p:nvCxnSpPr>
        <p:spPr>
          <a:xfrm flipV="1">
            <a:off x="9521703" y="2314939"/>
            <a:ext cx="557448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36"/>
          <p:cNvCxnSpPr>
            <a:stCxn id="29" idx="3"/>
            <a:endCxn id="28" idx="1"/>
          </p:cNvCxnSpPr>
          <p:nvPr/>
        </p:nvCxnSpPr>
        <p:spPr>
          <a:xfrm flipV="1">
            <a:off x="7450442" y="2314940"/>
            <a:ext cx="796612" cy="1752489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uxograma: Processo 39"/>
          <p:cNvSpPr/>
          <p:nvPr/>
        </p:nvSpPr>
        <p:spPr>
          <a:xfrm>
            <a:off x="10079151" y="1887931"/>
            <a:ext cx="1274649" cy="854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Pagamento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87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Noções da DERE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78634"/>
            <a:ext cx="10515600" cy="4598329"/>
          </a:xfrm>
        </p:spPr>
        <p:txBody>
          <a:bodyPr/>
          <a:lstStyle/>
          <a:p>
            <a:r>
              <a:rPr lang="pt-BR" dirty="0" smtClean="0"/>
              <a:t>DERE = Declaração de Regimes Especiais</a:t>
            </a:r>
          </a:p>
          <a:p>
            <a:pPr lvl="1"/>
            <a:r>
              <a:rPr lang="pt-BR" dirty="0" smtClean="0"/>
              <a:t>Usada para quem não usa a apuração assistida</a:t>
            </a:r>
          </a:p>
          <a:p>
            <a:pPr lvl="2"/>
            <a:r>
              <a:rPr lang="pt-BR" dirty="0" smtClean="0"/>
              <a:t>Serviços Financeiros</a:t>
            </a:r>
          </a:p>
          <a:p>
            <a:pPr lvl="2"/>
            <a:r>
              <a:rPr lang="pt-BR" dirty="0" smtClean="0"/>
              <a:t>Planos de Saúde</a:t>
            </a:r>
          </a:p>
          <a:p>
            <a:pPr lvl="2"/>
            <a:r>
              <a:rPr lang="pt-BR" dirty="0" smtClean="0"/>
              <a:t>Concursos de Prognósticos (Loterias/</a:t>
            </a:r>
            <a:r>
              <a:rPr lang="pt-BR" dirty="0" err="1" smtClean="0"/>
              <a:t>BETs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>
                <a:solidFill>
                  <a:srgbClr val="FF0000"/>
                </a:solidFill>
              </a:rPr>
              <a:t>Tabeliães</a:t>
            </a:r>
            <a:r>
              <a:rPr lang="pt-BR" dirty="0">
                <a:solidFill>
                  <a:srgbClr val="FF0000"/>
                </a:solidFill>
              </a:rPr>
              <a:t>, registradores de </a:t>
            </a:r>
            <a:r>
              <a:rPr lang="pt-BR" dirty="0" smtClean="0">
                <a:solidFill>
                  <a:srgbClr val="FF0000"/>
                </a:solidFill>
              </a:rPr>
              <a:t>imóveis, </a:t>
            </a:r>
            <a:r>
              <a:rPr lang="pt-BR" dirty="0">
                <a:solidFill>
                  <a:srgbClr val="FF0000"/>
                </a:solidFill>
              </a:rPr>
              <a:t>juntas </a:t>
            </a:r>
            <a:r>
              <a:rPr lang="pt-BR" dirty="0" smtClean="0">
                <a:solidFill>
                  <a:srgbClr val="FF0000"/>
                </a:solidFill>
              </a:rPr>
              <a:t>comerciais e outros relativos a imóveis</a:t>
            </a:r>
          </a:p>
          <a:p>
            <a:pPr lvl="2"/>
            <a:r>
              <a:rPr lang="pt-BR" dirty="0" smtClean="0">
                <a:solidFill>
                  <a:srgbClr val="FF0000"/>
                </a:solidFill>
              </a:rPr>
              <a:t>Sociedades Anônima de Futebol</a:t>
            </a:r>
          </a:p>
          <a:p>
            <a:r>
              <a:rPr lang="pt-BR" dirty="0">
                <a:hlinkClick r:id="rId2"/>
              </a:rPr>
              <a:t>https://www.cgibs.gov.br/declaracao-de-regimes-especificos-dere</a:t>
            </a:r>
            <a:endParaRPr lang="pt-BR" dirty="0" smtClean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45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290" y="182245"/>
            <a:ext cx="10515600" cy="1325563"/>
          </a:xfrm>
        </p:spPr>
        <p:txBody>
          <a:bodyPr/>
          <a:lstStyle/>
          <a:p>
            <a:r>
              <a:rPr lang="pt-BR" dirty="0" smtClean="0"/>
              <a:t>Regime de Créditos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39290" y="1157085"/>
            <a:ext cx="8226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(LC 214/25) Art. 45. Para cada período de apuração, o contribuinte deverá apurar, separadamente, o saldo do IBS e da CBS, que corresponderá à diferença entre os valores: </a:t>
            </a:r>
          </a:p>
          <a:p>
            <a:r>
              <a:rPr lang="pt-BR" sz="2400" dirty="0"/>
              <a:t>I - do IBS e da CBS incidentes sobre as operações ocorridas no período de apuração; e</a:t>
            </a:r>
          </a:p>
          <a:p>
            <a:r>
              <a:rPr lang="pt-BR" sz="2400" dirty="0"/>
              <a:t>II - do IBS e da CBS incidentes sobre as operações de que trata o inciso I deste caput que </a:t>
            </a:r>
            <a:r>
              <a:rPr lang="pt-BR" sz="2400" b="1" dirty="0"/>
              <a:t>tenham sido extintos</a:t>
            </a:r>
            <a:r>
              <a:rPr lang="pt-BR" sz="2400" dirty="0"/>
              <a:t>, no próprio período de apuração, mediante (...):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39290" y="4088092"/>
            <a:ext cx="8226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EXCETO</a:t>
            </a:r>
          </a:p>
          <a:p>
            <a:endParaRPr lang="pt-BR" sz="1600" dirty="0"/>
          </a:p>
          <a:p>
            <a:pPr marL="285744" indent="-285744">
              <a:buFontTx/>
              <a:buChar char="-"/>
            </a:pPr>
            <a:r>
              <a:rPr lang="pt-BR" sz="1600" dirty="0"/>
              <a:t>Operações com Agronegócio não contribuinte;</a:t>
            </a:r>
          </a:p>
          <a:p>
            <a:pPr marL="285744" indent="-285744">
              <a:buFontTx/>
              <a:buChar char="-"/>
            </a:pPr>
            <a:r>
              <a:rPr lang="pt-BR" sz="1600" dirty="0"/>
              <a:t>Operações com materiais reciclados;</a:t>
            </a:r>
          </a:p>
          <a:p>
            <a:pPr marL="285744" indent="-285744">
              <a:buFontTx/>
              <a:buChar char="-"/>
            </a:pPr>
            <a:r>
              <a:rPr lang="pt-BR" sz="1600" dirty="0"/>
              <a:t>Operações com bens usados;</a:t>
            </a:r>
          </a:p>
          <a:p>
            <a:pPr marL="285744" indent="-285744">
              <a:buFontTx/>
              <a:buChar char="-"/>
            </a:pPr>
            <a:r>
              <a:rPr lang="pt-BR" sz="1600" dirty="0"/>
              <a:t>Transporte por autônomo não contribuinte;</a:t>
            </a:r>
          </a:p>
          <a:p>
            <a:pPr marL="285744" indent="-285744">
              <a:buFontTx/>
              <a:buChar char="-"/>
            </a:pPr>
            <a:r>
              <a:rPr lang="pt-BR" sz="1600" dirty="0"/>
              <a:t>Serviços Financeiros;</a:t>
            </a:r>
          </a:p>
        </p:txBody>
      </p:sp>
    </p:spTree>
    <p:extLst>
      <p:ext uri="{BB962C8B-B14F-4D97-AF65-F5344CB8AC3E}">
        <p14:creationId xmlns:p14="http://schemas.microsoft.com/office/powerpoint/2010/main" val="12950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625C0-FF9F-B6CA-9AC1-42FB2B55B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B3DA9-1D9A-3F75-BA95-EC122567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00" y="81078"/>
            <a:ext cx="11360800" cy="763600"/>
          </a:xfrm>
        </p:spPr>
        <p:txBody>
          <a:bodyPr>
            <a:normAutofit/>
          </a:bodyPr>
          <a:lstStyle/>
          <a:p>
            <a:r>
              <a:rPr lang="pt-BR" dirty="0" smtClean="0"/>
              <a:t>Formas de Extinção de Débito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39CFDC-9DB4-D0E7-20A6-454003CF1CA3}"/>
              </a:ext>
            </a:extLst>
          </p:cNvPr>
          <p:cNvSpPr txBox="1"/>
          <p:nvPr/>
        </p:nvSpPr>
        <p:spPr>
          <a:xfrm>
            <a:off x="326700" y="968499"/>
            <a:ext cx="111541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400" dirty="0"/>
              <a:t>(LC 214/25) Art. 27.</a:t>
            </a:r>
            <a:r>
              <a:rPr lang="pt-BR" sz="2400" b="1" dirty="0"/>
              <a:t> </a:t>
            </a:r>
            <a:r>
              <a:rPr lang="pt-BR" sz="2400" dirty="0"/>
              <a:t>Os débitos do IBS e da CBS decorrentes da incidência sobre operações com bens ou com serviços serão extintos mediante as seguintes modalidades:</a:t>
            </a:r>
          </a:p>
          <a:p>
            <a:pPr fontAlgn="base"/>
            <a:r>
              <a:rPr lang="pt-BR" sz="2400" dirty="0"/>
              <a:t>I - compensação com créditos, respectivamente, de IBS e de CBS apropriados pelo contribuinte, nos termos dos </a:t>
            </a:r>
            <a:r>
              <a:rPr lang="pt-BR" sz="2400" dirty="0" err="1"/>
              <a:t>arts</a:t>
            </a:r>
            <a:r>
              <a:rPr lang="pt-BR" sz="2400" dirty="0"/>
              <a:t>. 47 a 56 e das demais disposições desta Lei Complementar;</a:t>
            </a:r>
          </a:p>
          <a:p>
            <a:pPr fontAlgn="base"/>
            <a:r>
              <a:rPr lang="pt-BR" sz="2400" dirty="0"/>
              <a:t>II - pagamento pelo contribuinte;</a:t>
            </a:r>
          </a:p>
          <a:p>
            <a:pPr fontAlgn="base"/>
            <a:r>
              <a:rPr lang="pt-BR" sz="2400" dirty="0"/>
              <a:t>III - recolhimento na liquidação financeira da operação (</a:t>
            </a:r>
            <a:r>
              <a:rPr lang="pt-BR" sz="2400" i="1" dirty="0"/>
              <a:t>split </a:t>
            </a:r>
            <a:r>
              <a:rPr lang="pt-BR" sz="2400" i="1" dirty="0" err="1"/>
              <a:t>payment</a:t>
            </a:r>
            <a:r>
              <a:rPr lang="pt-BR" sz="2400" b="1" dirty="0"/>
              <a:t>)</a:t>
            </a:r>
            <a:r>
              <a:rPr lang="pt-BR" sz="2400" dirty="0"/>
              <a:t>, nos termos dos </a:t>
            </a:r>
            <a:r>
              <a:rPr lang="pt-BR" sz="2400" dirty="0" err="1"/>
              <a:t>arts</a:t>
            </a:r>
            <a:r>
              <a:rPr lang="pt-BR" sz="2400" dirty="0"/>
              <a:t>. 31 a 35 desta Lei Complementar;</a:t>
            </a:r>
          </a:p>
          <a:p>
            <a:pPr fontAlgn="base"/>
            <a:r>
              <a:rPr lang="pt-BR" sz="2400" dirty="0"/>
              <a:t>IV - recolhimento pelo adquirente, nos termos do art. 36 desta Lei Complementar; ou</a:t>
            </a:r>
          </a:p>
          <a:p>
            <a:pPr fontAlgn="base"/>
            <a:r>
              <a:rPr lang="pt-BR" sz="2400" dirty="0"/>
              <a:t>V - pagamento por aquele a quem esta Lei Complementar atribuir </a:t>
            </a:r>
          </a:p>
          <a:p>
            <a:pPr fontAlgn="base"/>
            <a:r>
              <a:rPr lang="pt-BR" sz="2400" dirty="0"/>
              <a:t>responsabilidade.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48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Recolhimento na Liquidação Financeira </a:t>
            </a:r>
            <a:br>
              <a:rPr lang="pt-BR" dirty="0" smtClean="0"/>
            </a:br>
            <a:r>
              <a:rPr lang="pt-BR" dirty="0" smtClean="0"/>
              <a:t>(</a:t>
            </a:r>
            <a:r>
              <a:rPr lang="pt-BR" i="1" dirty="0" smtClean="0"/>
              <a:t>Split </a:t>
            </a:r>
            <a:r>
              <a:rPr lang="pt-BR" i="1" dirty="0" err="1" smtClean="0"/>
              <a:t>Payment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83664"/>
            <a:ext cx="10515600" cy="4293299"/>
          </a:xfrm>
        </p:spPr>
        <p:txBody>
          <a:bodyPr/>
          <a:lstStyle/>
          <a:p>
            <a:r>
              <a:rPr lang="pt-BR" dirty="0" smtClean="0"/>
              <a:t>Conceito</a:t>
            </a:r>
          </a:p>
          <a:p>
            <a:r>
              <a:rPr lang="pt-BR" dirty="0" smtClean="0"/>
              <a:t>Tipos</a:t>
            </a:r>
          </a:p>
          <a:p>
            <a:pPr lvl="1"/>
            <a:r>
              <a:rPr lang="pt-BR" dirty="0" smtClean="0"/>
              <a:t>“Inteligente” – LC 214/25, Art. 32, §3º</a:t>
            </a:r>
          </a:p>
          <a:p>
            <a:pPr lvl="1"/>
            <a:r>
              <a:rPr lang="pt-BR" dirty="0" smtClean="0"/>
              <a:t>“Padrão”– LC </a:t>
            </a:r>
            <a:r>
              <a:rPr lang="pt-BR" dirty="0"/>
              <a:t>214/25, Art. 32, </a:t>
            </a:r>
            <a:r>
              <a:rPr lang="pt-BR" dirty="0" smtClean="0"/>
              <a:t>§4º</a:t>
            </a:r>
          </a:p>
          <a:p>
            <a:pPr lvl="1"/>
            <a:r>
              <a:rPr lang="pt-BR" dirty="0" smtClean="0"/>
              <a:t>Simplificado – LC 214/25, </a:t>
            </a:r>
            <a:r>
              <a:rPr lang="pt-BR" dirty="0"/>
              <a:t>Art. </a:t>
            </a:r>
            <a:r>
              <a:rPr lang="pt-BR" dirty="0" smtClean="0"/>
              <a:t>33</a:t>
            </a:r>
          </a:p>
          <a:p>
            <a:r>
              <a:rPr lang="pt-BR" dirty="0" smtClean="0"/>
              <a:t>Efeito do Split na data de pagamento do tributo </a:t>
            </a:r>
            <a:r>
              <a:rPr lang="pt-BR" dirty="0"/>
              <a:t>– LC 214/25, Art. </a:t>
            </a:r>
            <a:r>
              <a:rPr lang="pt-BR" dirty="0" smtClean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24677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 Corrente por Documento Fiscal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53" y="1690688"/>
            <a:ext cx="1238250" cy="45910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558" y="1690688"/>
            <a:ext cx="3067050" cy="3448050"/>
          </a:xfrm>
          <a:prstGeom prst="rect">
            <a:avLst/>
          </a:prstGeom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312653" y="1299714"/>
            <a:ext cx="1864743" cy="468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Entradas</a:t>
            </a:r>
            <a:endParaRPr lang="pt-BR" dirty="0" smtClean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096000" y="1250696"/>
            <a:ext cx="1864743" cy="468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Saídas</a:t>
            </a:r>
          </a:p>
        </p:txBody>
      </p:sp>
    </p:spTree>
    <p:extLst>
      <p:ext uri="{BB962C8B-B14F-4D97-AF65-F5344CB8AC3E}">
        <p14:creationId xmlns:p14="http://schemas.microsoft.com/office/powerpoint/2010/main" val="37895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 Corrente por Documento Fiscal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53" y="1690688"/>
            <a:ext cx="1238250" cy="45910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558" y="1690688"/>
            <a:ext cx="3067050" cy="3448050"/>
          </a:xfrm>
          <a:prstGeom prst="rect">
            <a:avLst/>
          </a:prstGeom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312653" y="1299714"/>
            <a:ext cx="1864743" cy="468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Entradas</a:t>
            </a:r>
            <a:endParaRPr lang="pt-BR" dirty="0" smtClean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096000" y="1250696"/>
            <a:ext cx="1864743" cy="4687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Saídas</a:t>
            </a:r>
          </a:p>
        </p:txBody>
      </p:sp>
      <p:sp>
        <p:nvSpPr>
          <p:cNvPr id="15" name="Elipse 14"/>
          <p:cNvSpPr/>
          <p:nvPr/>
        </p:nvSpPr>
        <p:spPr>
          <a:xfrm>
            <a:off x="2122098" y="3778370"/>
            <a:ext cx="534838" cy="2760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983857" y="2021367"/>
            <a:ext cx="534838" cy="2760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983857" y="4534619"/>
            <a:ext cx="534838" cy="2760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7866504" y="2021367"/>
            <a:ext cx="534838" cy="2760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/>
          <p:nvPr/>
        </p:nvCxnSpPr>
        <p:spPr>
          <a:xfrm flipH="1">
            <a:off x="2656936" y="3907766"/>
            <a:ext cx="85401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510951" y="3584600"/>
            <a:ext cx="1293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Pagamento </a:t>
            </a:r>
            <a:br>
              <a:rPr lang="pt-BR" dirty="0" smtClean="0"/>
            </a:br>
            <a:r>
              <a:rPr lang="pt-BR" dirty="0" smtClean="0"/>
              <a:t>Antecipado</a:t>
            </a:r>
            <a:endParaRPr lang="pt-BR" dirty="0"/>
          </a:p>
        </p:txBody>
      </p:sp>
      <p:cxnSp>
        <p:nvCxnSpPr>
          <p:cNvPr id="27" name="Conector de Seta Reta 26"/>
          <p:cNvCxnSpPr>
            <a:stCxn id="26" idx="3"/>
          </p:cNvCxnSpPr>
          <p:nvPr/>
        </p:nvCxnSpPr>
        <p:spPr>
          <a:xfrm flipV="1">
            <a:off x="4804126" y="2297412"/>
            <a:ext cx="1179731" cy="16103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26" idx="3"/>
            <a:endCxn id="18" idx="1"/>
          </p:cNvCxnSpPr>
          <p:nvPr/>
        </p:nvCxnSpPr>
        <p:spPr>
          <a:xfrm>
            <a:off x="4804126" y="3907766"/>
            <a:ext cx="1258056" cy="6672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26" idx="3"/>
            <a:endCxn id="19" idx="3"/>
          </p:cNvCxnSpPr>
          <p:nvPr/>
        </p:nvCxnSpPr>
        <p:spPr>
          <a:xfrm flipV="1">
            <a:off x="4804126" y="2256986"/>
            <a:ext cx="3140703" cy="16507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6016286" y="3346930"/>
            <a:ext cx="534838" cy="27604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de Seta Reta 32"/>
          <p:cNvCxnSpPr/>
          <p:nvPr/>
        </p:nvCxnSpPr>
        <p:spPr>
          <a:xfrm flipH="1" flipV="1">
            <a:off x="6551125" y="3476326"/>
            <a:ext cx="2275205" cy="43817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8793878" y="3591336"/>
            <a:ext cx="1293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Pagamento </a:t>
            </a:r>
            <a:br>
              <a:rPr lang="pt-BR" dirty="0" smtClean="0"/>
            </a:br>
            <a:r>
              <a:rPr lang="pt-BR" dirty="0" smtClean="0"/>
              <a:t>Adquirente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67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578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Montserrat Ultra-Bold</vt:lpstr>
      <vt:lpstr>Signika Negative</vt:lpstr>
      <vt:lpstr>Tema do Office</vt:lpstr>
      <vt:lpstr>Apresentação do PowerPoint</vt:lpstr>
      <vt:lpstr>Sumário</vt:lpstr>
      <vt:lpstr>Apuração Assistida</vt:lpstr>
      <vt:lpstr>Noções da DERE</vt:lpstr>
      <vt:lpstr>Regime de Créditos</vt:lpstr>
      <vt:lpstr>Formas de Extinção de Débito</vt:lpstr>
      <vt:lpstr>Recolhimento na Liquidação Financeira  (Split Payment)</vt:lpstr>
      <vt:lpstr>Conta Corrente por Documento Fiscal</vt:lpstr>
      <vt:lpstr>Conta Corrente por Documento Fiscal</vt:lpstr>
      <vt:lpstr>Conta Corrente por Documento Fiscal</vt:lpstr>
      <vt:lpstr>Ressarcimentos</vt:lpstr>
      <vt:lpstr>Conclusão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Carvalho de Paula</dc:creator>
  <cp:lastModifiedBy>Bruno Carvalho de Paula</cp:lastModifiedBy>
  <cp:revision>13</cp:revision>
  <dcterms:created xsi:type="dcterms:W3CDTF">2025-09-22T16:23:22Z</dcterms:created>
  <dcterms:modified xsi:type="dcterms:W3CDTF">2026-02-11T15:34:30Z</dcterms:modified>
</cp:coreProperties>
</file>