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png" ContentType="image/png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mover o slide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Clique para editar o formato de notas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&lt;cabeçalho&gt;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dt" idx="8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ftr" idx="9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sldNum" idx="10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044E92B8-97F7-44EB-A56E-C7D3F449B4A0}" type="slidenum"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560"/>
          </a:xfrm>
          <a:prstGeom prst="rect">
            <a:avLst/>
          </a:prstGeom>
          <a:ln w="0">
            <a:noFill/>
          </a:ln>
        </p:spPr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Espaço Reservado para Número de Slide 3"/>
          <p:cNvSpPr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5114F2F6-249C-44D5-BF92-3A5B5271FAAA}" type="slidenum">
              <a:rPr b="0" lang="pt-BR" sz="1200" spc="-1" strike="noStrike">
                <a:solidFill>
                  <a:srgbClr val="000000"/>
                </a:solidFill>
                <a:latin typeface="Aptos"/>
              </a:rPr>
              <a:t>&lt;número&gt;</a:t>
            </a:fld>
            <a:endParaRPr b="0" lang="pt-BR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Master1-Tema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Master1-Layout1-title-Slide-de-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001179A9-4FD5-4951-A178-1EB6528C4855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Master1-Layout2-obj-Título-e-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FA6E7E86-F268-4894-9264-DBC609FB0BD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pt-BR" sz="4400" spc="-1" strike="noStrike">
                <a:solidFill>
                  <a:srgbClr val="333333"/>
                </a:solidFill>
                <a:latin typeface="Rawline ExtraBold"/>
              </a:rPr>
              <a:t>Clique para editar o título Mestre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333333"/>
                </a:solidFill>
                <a:latin typeface="Rawline"/>
              </a:rPr>
              <a:t>Clique para editar os estilos de texto Mestres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Segundo nível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333333"/>
                </a:solidFill>
                <a:latin typeface="Rawline"/>
              </a:rPr>
              <a:t>Terceiro nível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pt-BR" sz="1800" spc="-1" strike="noStrike">
                <a:solidFill>
                  <a:srgbClr val="333333"/>
                </a:solidFill>
                <a:latin typeface="Rawline"/>
              </a:rPr>
              <a:t>Quarto nível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333333"/>
                </a:solidFill>
                <a:latin typeface="Rawline"/>
              </a:rPr>
              <a:t>Quinto nível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pt-BR" sz="1200" spc="-1" strike="noStrike">
                <a:solidFill>
                  <a:srgbClr val="8f8f8f"/>
                </a:solidFill>
                <a:latin typeface="Rawline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200" spc="-1" strike="noStrike">
                <a:solidFill>
                  <a:srgbClr val="8f8f8f"/>
                </a:solidFill>
                <a:latin typeface="Rawline"/>
              </a:rPr>
              <a:t>&lt;data/hora&gt;</a:t>
            </a:r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523880" y="1366920"/>
            <a:ext cx="9143640" cy="238716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b" anchorCtr="1">
            <a:norm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pt-BR" sz="6000" spc="-1" strike="noStrike">
                <a:solidFill>
                  <a:srgbClr val="333333"/>
                </a:solidFill>
                <a:latin typeface="Rawline ExtraBold"/>
              </a:rPr>
              <a:t>Clique para editar o título Mestre</a:t>
            </a:r>
            <a:endParaRPr b="0" lang="pt-BR" sz="6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pt-BR" sz="1200" spc="-1" strike="noStrike">
                <a:solidFill>
                  <a:srgbClr val="8f8f8f"/>
                </a:solidFill>
                <a:latin typeface="Rawline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200" spc="-1" strike="noStrike">
                <a:solidFill>
                  <a:srgbClr val="8f8f8f"/>
                </a:solidFill>
                <a:latin typeface="Rawline"/>
              </a:rPr>
              <a:t>&lt;data/hora&gt;</a:t>
            </a:r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ftr" idx="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sldNum" idx="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pt-BR" sz="1800" spc="-1" strike="noStrike">
                <a:solidFill>
                  <a:srgbClr val="333333"/>
                </a:solidFill>
                <a:latin typeface="Rawline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fld id="{E459FB22-9B6E-460B-9C38-3D6583E2C537}" type="slidenum">
              <a:rPr b="0" lang="pt-BR" sz="1800" spc="-1" strike="noStrike">
                <a:solidFill>
                  <a:srgbClr val="333333"/>
                </a:solidFill>
                <a:latin typeface="Rawline"/>
              </a:rPr>
              <a:t>&lt;número&gt;</a:t>
            </a:fld>
            <a:endParaRPr b="0" lang="pt-BR" sz="18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pt-BR" sz="4400" spc="-1" strike="noStrike">
                <a:solidFill>
                  <a:srgbClr val="333333"/>
                </a:solidFill>
                <a:latin typeface="Rawline ExtraBold"/>
              </a:rPr>
              <a:t>Clique para editar o título Mestre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rgbClr val="333333"/>
                </a:solidFill>
                <a:latin typeface="Rawline"/>
              </a:rPr>
              <a:t>Clique para editar os estilos de texto Mestres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Segundo nível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rgbClr val="333333"/>
                </a:solidFill>
                <a:latin typeface="Rawline"/>
              </a:rPr>
              <a:t>Terceiro nível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rgbClr val="333333"/>
                </a:solidFill>
                <a:latin typeface="Rawline"/>
              </a:rPr>
              <a:t>Quarto nível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rgbClr val="333333"/>
                </a:solidFill>
                <a:latin typeface="Rawline"/>
              </a:rPr>
              <a:t>Quinto nível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pt-BR" sz="1200" spc="-1" strike="noStrike">
                <a:solidFill>
                  <a:srgbClr val="8f8f8f"/>
                </a:solidFill>
                <a:latin typeface="Rawline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200" spc="-1" strike="noStrike">
                <a:solidFill>
                  <a:srgbClr val="8f8f8f"/>
                </a:solidFill>
                <a:latin typeface="Rawline"/>
              </a:rPr>
              <a:t>&lt;data/hora&gt;</a:t>
            </a:r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pt-BR" sz="1800" spc="-1" strike="noStrike">
                <a:solidFill>
                  <a:srgbClr val="333333"/>
                </a:solidFill>
                <a:latin typeface="Rawline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fld id="{1E039FF5-CAA0-4AB2-B428-544722FC9B77}" type="slidenum">
              <a:rPr b="0" lang="pt-BR" sz="1800" spc="-1" strike="noStrike">
                <a:solidFill>
                  <a:srgbClr val="333333"/>
                </a:solidFill>
                <a:latin typeface="Rawline"/>
              </a:rPr>
              <a:t>&lt;número&gt;</a:t>
            </a:fld>
            <a:endParaRPr b="0" lang="pt-BR" sz="1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" name="PlaceHolder 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1908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341000" y="365040"/>
            <a:ext cx="5114160" cy="132516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pt-BR" sz="4200" spc="-1" strike="noStrike">
                <a:solidFill>
                  <a:srgbClr val="333333"/>
                </a:solidFill>
                <a:latin typeface="Rawline ExtraBold"/>
              </a:rPr>
              <a:t>Agenda Regulatória</a:t>
            </a:r>
            <a:endParaRPr b="0" lang="pt-BR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CaixaDeTexto 4"/>
          <p:cNvSpPr/>
          <p:nvPr/>
        </p:nvSpPr>
        <p:spPr>
          <a:xfrm>
            <a:off x="3048840" y="3246480"/>
            <a:ext cx="60973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Aptos Narrow"/>
              </a:rPr>
              <a:t> </a:t>
            </a:r>
            <a:r>
              <a:rPr b="0" lang="pt-BR" sz="18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1770840" y="1510560"/>
            <a:ext cx="8649720" cy="524736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rmAutofit fontScale="75000"/>
          </a:bodyPr>
          <a:p>
            <a:pPr marL="685800" indent="-2286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1" lang="pt-BR" sz="2400" spc="-1" strike="noStrike">
                <a:solidFill>
                  <a:srgbClr val="333333"/>
                </a:solidFill>
                <a:latin typeface="Rawline"/>
              </a:rPr>
              <a:t>Apoio Oficial ao crédito à exportação: Regulamentação dos temas previstos na Lei nº 15.359/2026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Os principais temas pendentes de regulamentação foram organizados em formato de agenda regulatória,  visando trazer maior transparência e fomentar uma maior participação da sociedade civil.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A participação da sociedade é fundamental para a construção de uma regulamentação adequada e eficaz.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Contribuições podem ser enviadas para: </a:t>
            </a:r>
            <a:r>
              <a:rPr b="1" lang="pt-BR" sz="2400" spc="-1" strike="noStrike">
                <a:solidFill>
                  <a:srgbClr val="333333"/>
                </a:solidFill>
                <a:latin typeface="Rawline"/>
              </a:rPr>
              <a:t>camex.regulatoria@mdic.gov.br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28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28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3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838080" y="-2160"/>
            <a:ext cx="11102760" cy="172008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pt-BR" sz="3800" spc="-1" strike="noStrike">
                <a:solidFill>
                  <a:srgbClr val="333333"/>
                </a:solidFill>
                <a:latin typeface="Rawline ExtraBold"/>
              </a:rPr>
              <a:t>Agenda Regulatória</a:t>
            </a:r>
            <a:endParaRPr b="0" lang="pt-BR" sz="3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CaixaDeTexto 4"/>
          <p:cNvSpPr/>
          <p:nvPr/>
        </p:nvSpPr>
        <p:spPr>
          <a:xfrm>
            <a:off x="3048840" y="3246480"/>
            <a:ext cx="60973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Aptos Narrow"/>
              </a:rPr>
              <a:t> </a:t>
            </a:r>
            <a:r>
              <a:rPr b="0" lang="pt-BR" sz="18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838080" y="1530000"/>
            <a:ext cx="11341440" cy="496260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rmAutofit/>
          </a:bodyPr>
          <a:p>
            <a:pPr marL="685800" indent="-2286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685800" indent="-2286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685800" indent="-2286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685800"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28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28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40" name="Tabela 4"/>
          <p:cNvGraphicFramePr/>
          <p:nvPr/>
        </p:nvGraphicFramePr>
        <p:xfrm>
          <a:off x="1005840" y="1465920"/>
          <a:ext cx="10475640" cy="4669200"/>
        </p:xfrm>
        <a:graphic>
          <a:graphicData uri="http://schemas.openxmlformats.org/drawingml/2006/table">
            <a:tbl>
              <a:tblPr/>
              <a:tblGrid>
                <a:gridCol w="3886200"/>
                <a:gridCol w="1911240"/>
                <a:gridCol w="2679840"/>
                <a:gridCol w="1998720"/>
              </a:tblGrid>
              <a:tr h="76644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pt-BR" sz="24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Tema</a:t>
                      </a:r>
                      <a:endParaRPr b="0" lang="pt-BR" sz="2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Objetivo</a:t>
                      </a:r>
                      <a:endParaRPr b="0" lang="pt-BR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pt-BR" sz="1800" spc="-1" strike="noStrike">
                          <a:solidFill>
                            <a:srgbClr val="ffffff"/>
                          </a:solidFill>
                          <a:latin typeface="Aptos"/>
                        </a:rPr>
                        <a:t>Referência Lei n° 15.359/2026</a:t>
                      </a:r>
                      <a:endParaRPr b="0" lang="pt-BR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Tipo</a:t>
                      </a:r>
                      <a:endParaRPr b="0" lang="pt-BR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150732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Modalidade indireta, com previsão de atuação conjunta com setor privado para a concessão de garantias.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Ampliar e simplificar a concessão de garantias em parceria com o setor privado.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ptos"/>
                        </a:rPr>
                        <a:t>Arts. 2º, 3º e 4º - Modalidade indireta de apoio oficial ao crédito à exportação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Decreto e regulamentação Camex.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bcbcb"/>
                    </a:solidFill>
                  </a:tcPr>
                </a:tc>
              </a:tr>
              <a:tr h="220680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Projetos de investimento produtivo em território nacional, de alta intensidade tecnológica ou relacionados à economia verde, elegíveis para a concessão de cobertura por meio do Seguro de Crédito à Exportação, ao amparo do Fundo de Garantia à Exportação.  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Definir os segmentos elegíveis e condições para a concessão de cobertura na nova modalidade.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ptos"/>
                        </a:rPr>
                        <a:t>Art. 7º - Operações de seguro de crédito para projetos de investimento produtivo em território nacional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Decreto e regulamentação Camex.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156082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-2160"/>
            <a:ext cx="11102760" cy="172008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pt-BR" sz="3800" spc="-1" strike="noStrike">
                <a:solidFill>
                  <a:srgbClr val="333333"/>
                </a:solidFill>
                <a:latin typeface="Rawline ExtraBold"/>
              </a:rPr>
              <a:t>Agenda Regulatória</a:t>
            </a:r>
            <a:endParaRPr b="0" lang="pt-BR" sz="3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CaixaDeTexto 4"/>
          <p:cNvSpPr/>
          <p:nvPr/>
        </p:nvSpPr>
        <p:spPr>
          <a:xfrm>
            <a:off x="3048840" y="3246480"/>
            <a:ext cx="60973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Aptos Narrow"/>
              </a:rPr>
              <a:t> </a:t>
            </a:r>
            <a:r>
              <a:rPr b="0" lang="pt-BR" sz="18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43" name="Tabela 4"/>
          <p:cNvGraphicFramePr/>
          <p:nvPr/>
        </p:nvGraphicFramePr>
        <p:xfrm>
          <a:off x="911520" y="1295280"/>
          <a:ext cx="10600560" cy="4997880"/>
        </p:xfrm>
        <a:graphic>
          <a:graphicData uri="http://schemas.openxmlformats.org/drawingml/2006/table">
            <a:tbl>
              <a:tblPr/>
              <a:tblGrid>
                <a:gridCol w="4846680"/>
                <a:gridCol w="2379240"/>
                <a:gridCol w="2048760"/>
                <a:gridCol w="1326240"/>
              </a:tblGrid>
              <a:tr h="91476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pt-BR" sz="24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Tema</a:t>
                      </a:r>
                      <a:endParaRPr b="0" lang="pt-BR" sz="2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Objetivo</a:t>
                      </a:r>
                      <a:endParaRPr b="0" lang="pt-BR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pt-BR" sz="1800" spc="-1" strike="noStrike">
                          <a:solidFill>
                            <a:srgbClr val="ffffff"/>
                          </a:solidFill>
                          <a:latin typeface="Aptos"/>
                        </a:rPr>
                        <a:t>Referência Lei n° 15.359/2026</a:t>
                      </a:r>
                      <a:endParaRPr b="0" lang="pt-BR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Tipo</a:t>
                      </a:r>
                      <a:endParaRPr b="0" lang="pt-BR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228528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Definição da elegibilidade, do reconhecimento e da comprovação das exportações de serviços para concessão de créditos à exportação.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Trazer mais segurança aos operadores dos mecanismos de apoio ao crédito oficial à exportação quanto às possibilidades de apoio às exportações de serviços.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ptos"/>
                        </a:rPr>
                        <a:t>Art. 8º - Elegibilidade, reconhecimento e comprovação das operações de financiamento à exportação de serviços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Decreto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bcbcb"/>
                    </a:solidFill>
                  </a:tcPr>
                </a:tc>
              </a:tr>
              <a:tr h="179784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Definição dos casos de responsabilização dos agentes públicos envolvidos na governança de concessão do credito à exportação.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Trazer maior previsibilidade e transparência quanto às possibilidades de responsabilização dos agentes públicos envolvidos.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ptos"/>
                        </a:rPr>
                        <a:t>Art. 5º - Responsabilização de agentes públicos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Decreto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156082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</TotalTime>
  <Application>LibreOffice/7.6.6.3$Linux_X86_64 LibreOffice_project/d97b2716a9a4a2ce1391dee1765565ea469b0ae7</Application>
  <AppVersion>15.0000</AppVersion>
  <Words>335</Words>
  <Paragraphs>43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2025-12-09T19:36:38Z</dcterms:created>
  <dc:creator>Daniel Marechal</dc:creator>
  <dc:description/>
  <dc:language>pt-BR</dc:language>
  <cp:lastModifiedBy>Raquel Rezende Abdala</cp:lastModifiedBy>
  <dcterms:modified xsi:type="dcterms:W3CDTF">2026-07-02T17:42:37Z</dcterms:modified>
  <cp:revision>31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0x010100813E48C1CE891E438711B2D6FEDD5DC5</vt:lpwstr>
  </property>
  <property fmtid="{D5CDD505-2E9C-101B-9397-08002B2CF9AE}" pid="3" name="MediaServiceImageTags">
    <vt:lpwstr/>
  </property>
</Properties>
</file>