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mover o slide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Clique para editar o formato de notas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8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9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0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0985584D-CA42-4065-BA94-F574FA445C1E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560"/>
          </a:xfrm>
          <a:prstGeom prst="rect">
            <a:avLst/>
          </a:prstGeom>
          <a:ln w="0">
            <a:noFill/>
          </a:ln>
        </p:spPr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Espaço Reservado para Número de Slide 3"/>
          <p:cNvSpPr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2A518AAE-EDFD-4E97-A67D-9062BEFAF1B2}" type="slidenum">
              <a:rPr b="0" lang="pt-BR" sz="1200" spc="-1" strike="noStrike">
                <a:solidFill>
                  <a:srgbClr val="000000"/>
                </a:solidFill>
                <a:latin typeface="Aptos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Master1-Tema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Master1-Layout1-title-Slide-de-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3B97FD65-D319-4F0E-AC22-969806A7934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Master1-Layout2-obj-Título-e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315C9472-0534-438D-8AB1-E46075A1185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333333"/>
                </a:solidFill>
                <a:latin typeface="Rawline ExtraBold"/>
              </a:rPr>
              <a:t>Clique para editar o título Mestre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Clique para editar os estilos de texto Mestres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Segundo nível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333333"/>
                </a:solidFill>
                <a:latin typeface="Rawline"/>
              </a:rPr>
              <a:t>Terceiro nível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Quarto nível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Quinto nível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f8f8f"/>
                </a:solidFill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8f8f8f"/>
                </a:solidFill>
                <a:latin typeface="Rawline"/>
              </a:rPr>
              <a:t>&lt;data/hora&gt;</a:t>
            </a:r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366920"/>
            <a:ext cx="9143640" cy="23871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b" anchorCtr="1">
            <a:norm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6000" spc="-1" strike="noStrike">
                <a:solidFill>
                  <a:srgbClr val="333333"/>
                </a:solidFill>
                <a:latin typeface="Rawline ExtraBold"/>
              </a:rPr>
              <a:t>Clique para editar o título Mestre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f8f8f"/>
                </a:solidFill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8f8f8f"/>
                </a:solidFill>
                <a:latin typeface="Rawline"/>
              </a:rPr>
              <a:t>&lt;data/hora&gt;</a:t>
            </a:r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ftr" idx="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sldNum" idx="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pt-BR" sz="1800" spc="-1" strike="noStrike">
                <a:solidFill>
                  <a:srgbClr val="333333"/>
                </a:solidFill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fld id="{E08CCA64-89E5-42F8-A9BF-2FC5DEF89F70}" type="slidenum">
              <a:rPr b="0" lang="pt-BR" sz="1800" spc="-1" strike="noStrike">
                <a:solidFill>
                  <a:srgbClr val="333333"/>
                </a:solidFill>
                <a:latin typeface="Rawline"/>
              </a:rPr>
              <a:t>&lt;número&gt;</a:t>
            </a:fld>
            <a:endParaRPr b="0" lang="pt-BR" sz="1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4400" spc="-1" strike="noStrike">
                <a:solidFill>
                  <a:srgbClr val="333333"/>
                </a:solidFill>
                <a:latin typeface="Rawline ExtraBold"/>
              </a:rPr>
              <a:t>Clique para editar o título Mestre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Clique para editar os estilos de texto Mestres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Segundo nível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333333"/>
                </a:solidFill>
                <a:latin typeface="Rawline"/>
              </a:rPr>
              <a:t>Terceiro nível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Quarto nível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Quinto nível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rgbClr val="8f8f8f"/>
                </a:solidFill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8f8f8f"/>
                </a:solidFill>
                <a:latin typeface="Rawline"/>
              </a:rPr>
              <a:t>&lt;data/hora&gt;</a:t>
            </a:r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pt-BR" sz="1800" spc="-1" strike="noStrike">
                <a:solidFill>
                  <a:srgbClr val="333333"/>
                </a:solidFill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fld id="{17F654A4-156A-40C4-B0FE-F85D5A6A3775}" type="slidenum">
              <a:rPr b="0" lang="pt-BR" sz="1800" spc="-1" strike="noStrike">
                <a:solidFill>
                  <a:srgbClr val="333333"/>
                </a:solidFill>
                <a:latin typeface="Rawline"/>
              </a:rPr>
              <a:t>&lt;número&gt;</a:t>
            </a:fld>
            <a:endParaRPr b="0" lang="pt-BR" sz="1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1908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341000" y="365040"/>
            <a:ext cx="5114160" cy="13251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4200" spc="-1" strike="noStrike">
                <a:solidFill>
                  <a:srgbClr val="333333"/>
                </a:solidFill>
                <a:latin typeface="Rawline ExtraBold"/>
              </a:rPr>
              <a:t>Agenda Regulatória</a:t>
            </a:r>
            <a:endParaRPr b="0" lang="pt-BR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CaixaDeTexto 4"/>
          <p:cNvSpPr/>
          <p:nvPr/>
        </p:nvSpPr>
        <p:spPr>
          <a:xfrm>
            <a:off x="3048840" y="3246480"/>
            <a:ext cx="60973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Aptos Narrow"/>
              </a:rPr>
              <a:t> </a:t>
            </a: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770840" y="1510560"/>
            <a:ext cx="8649720" cy="52473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 fontScale="75000"/>
          </a:bodyPr>
          <a:p>
            <a:pPr marL="6858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1" lang="pt-BR" sz="2400" spc="-1" strike="noStrike">
                <a:solidFill>
                  <a:srgbClr val="333333"/>
                </a:solidFill>
                <a:latin typeface="Rawline"/>
              </a:rPr>
              <a:t>Apoio Oficial ao crédito à exportação: Regulamentação dos temas previstos na Lei nº 15.359/2026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Os principais temas pendentes de regulamentação foram organizados em formato de agenda regulatória,  visando trazer maior transparência e fomentar uma maior participação da sociedade civil.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A participação da sociedade é fundamental para a construção de uma regulamentação adequada e eficaz.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Contribuições podem ser enviadas para: </a:t>
            </a:r>
            <a:r>
              <a:rPr b="1" lang="pt-BR" sz="2400" spc="-1" strike="noStrike">
                <a:solidFill>
                  <a:srgbClr val="333333"/>
                </a:solidFill>
                <a:latin typeface="Rawline"/>
              </a:rPr>
              <a:t>camex.regulatoria@mdic.gov.br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3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-2160"/>
            <a:ext cx="11102760" cy="17200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3800" spc="-1" strike="noStrike">
                <a:solidFill>
                  <a:srgbClr val="333333"/>
                </a:solidFill>
                <a:latin typeface="Rawline ExtraBold"/>
              </a:rPr>
              <a:t>Agenda Regulatória</a:t>
            </a:r>
            <a:endParaRPr b="0" lang="pt-BR" sz="3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CaixaDeTexto 4"/>
          <p:cNvSpPr/>
          <p:nvPr/>
        </p:nvSpPr>
        <p:spPr>
          <a:xfrm>
            <a:off x="3048840" y="3246480"/>
            <a:ext cx="60973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Aptos Narrow"/>
              </a:rPr>
              <a:t> </a:t>
            </a: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838080" y="1530000"/>
            <a:ext cx="11341440" cy="496260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/>
          </a:bodyPr>
          <a:p>
            <a:pPr marL="6858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6858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6858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68580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0" name="Tabela 4"/>
          <p:cNvGraphicFramePr/>
          <p:nvPr/>
        </p:nvGraphicFramePr>
        <p:xfrm>
          <a:off x="1005840" y="1465920"/>
          <a:ext cx="10475640" cy="4669200"/>
        </p:xfrm>
        <a:graphic>
          <a:graphicData uri="http://schemas.openxmlformats.org/drawingml/2006/table">
            <a:tbl>
              <a:tblPr/>
              <a:tblGrid>
                <a:gridCol w="3886200"/>
                <a:gridCol w="1911240"/>
                <a:gridCol w="2679840"/>
                <a:gridCol w="1998720"/>
              </a:tblGrid>
              <a:tr h="76644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24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Tema</a:t>
                      </a:r>
                      <a:endParaRPr b="0" lang="pt-BR" sz="2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Objetivo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1800" spc="-1" strike="noStrike">
                          <a:solidFill>
                            <a:srgbClr val="ffffff"/>
                          </a:solidFill>
                          <a:latin typeface="Aptos"/>
                        </a:rPr>
                        <a:t>Referência Lei n° 15.359/2026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Tipo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150732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Modalidade indireta, com previsão de atuação conjunta com setor privado para a concessão de garantias.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Ampliar e simplificar a concessão de garantias em parceria com o setor privado.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ptos"/>
                        </a:rPr>
                        <a:t>Arts. 2º, 3º e 4º - Modalidade indireta de apoio oficial ao crédito à exportação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Decreto e regulamentação Camex.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</a:tr>
              <a:tr h="220680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Projetos de investimento produtivo em território nacional, de alta intensidade tecnológica ou relacionados à economia verde, elegíveis para a concessão de cobertura por meio do Seguro de Crédito à Exportação, ao amparo do Fundo de Garantia à Exportação.  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Definir os segmentos elegíveis e condições para a concessão de cobertura na nova modalidade.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ptos"/>
                        </a:rPr>
                        <a:t>Art. 7º - Operações de seguro de crédito para projetos de investimento produtivo em território nacional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Decreto e regulamentação Camex.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-2160"/>
            <a:ext cx="11102760" cy="172008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pt-BR" sz="3800" spc="-1" strike="noStrike">
                <a:solidFill>
                  <a:srgbClr val="333333"/>
                </a:solidFill>
                <a:latin typeface="Rawline ExtraBold"/>
              </a:rPr>
              <a:t>Agenda Regulatória</a:t>
            </a:r>
            <a:endParaRPr b="0" lang="pt-BR" sz="3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CaixaDeTexto 4"/>
          <p:cNvSpPr/>
          <p:nvPr/>
        </p:nvSpPr>
        <p:spPr>
          <a:xfrm>
            <a:off x="3048840" y="3246480"/>
            <a:ext cx="60973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Aptos Narrow"/>
              </a:rPr>
              <a:t> </a:t>
            </a:r>
            <a:r>
              <a:rPr b="0" lang="pt-BR" sz="1800" spc="-1" strike="noStrike">
                <a:solidFill>
                  <a:srgbClr val="333333"/>
                </a:solidFill>
                <a:latin typeface="Rawline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3" name="Tabela 4"/>
          <p:cNvGraphicFramePr/>
          <p:nvPr/>
        </p:nvGraphicFramePr>
        <p:xfrm>
          <a:off x="911520" y="1295280"/>
          <a:ext cx="10600560" cy="4997880"/>
        </p:xfrm>
        <a:graphic>
          <a:graphicData uri="http://schemas.openxmlformats.org/drawingml/2006/table">
            <a:tbl>
              <a:tblPr/>
              <a:tblGrid>
                <a:gridCol w="4846680"/>
                <a:gridCol w="2379240"/>
                <a:gridCol w="2048760"/>
                <a:gridCol w="1326240"/>
              </a:tblGrid>
              <a:tr h="91476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24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Tema</a:t>
                      </a:r>
                      <a:endParaRPr b="0" lang="pt-BR" sz="2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Objetivo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1800" spc="-1" strike="noStrike">
                          <a:solidFill>
                            <a:srgbClr val="ffffff"/>
                          </a:solidFill>
                          <a:latin typeface="Aptos"/>
                        </a:rPr>
                        <a:t>Referência Lei n° 15.359/2026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Tipo</a:t>
                      </a:r>
                      <a:endParaRPr b="0" lang="pt-BR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228528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Definição da elegibilidade, do reconhecimento e da comprovação das exportações de serviços para concessão de créditos à exportação.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Trazer mais segurança aos operadores dos mecanismos de apoio ao crédito oficial à exportação quanto às possibilidades de apoio às exportações de serviços.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ptos"/>
                        </a:rPr>
                        <a:t>Art. 8º - Elegibilidade, reconhecimento e comprovação das operações de financiamento à exportação de serviços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Decreto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bcbcb"/>
                    </a:solidFill>
                  </a:tcPr>
                </a:tc>
              </a:tr>
              <a:tr h="179784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Definição dos casos de responsabilização dos agentes públicos envolvidos na governança de concessão do credito à exportação.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Trazer maior previsibilidade e transparência quanto às possibilidades de responsabilização dos agentes públicos envolvidos.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ptos"/>
                        </a:rPr>
                        <a:t>Art. 5º - Responsabilização de agentes públicos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Decreto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156082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Application>LibreOffice/7.6.6.3$Linux_X86_64 LibreOffice_project/d97b2716a9a4a2ce1391dee1765565ea469b0ae7</Application>
  <AppVersion>15.0000</AppVersion>
  <Words>335</Words>
  <Paragraphs>43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2025-12-09T19:36:38Z</dcterms:created>
  <dc:creator>Daniel Marechal</dc:creator>
  <dc:description/>
  <dc:language>pt-BR</dc:language>
  <cp:lastModifiedBy>Raquel Rezende Abdala</cp:lastModifiedBy>
  <dcterms:modified xsi:type="dcterms:W3CDTF">2026-07-02T17:42:37Z</dcterms:modified>
  <cp:revision>31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0x010100813E48C1CE891E438711B2D6FEDD5DC5</vt:lpwstr>
  </property>
  <property fmtid="{D5CDD505-2E9C-101B-9397-08002B2CF9AE}" pid="3" name="MediaServiceImageTags">
    <vt:lpwstr/>
  </property>
</Properties>
</file>